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7" r:id="rId7"/>
  </p:sldIdLst>
  <p:sldSz cx="12192000" cy="6858000"/>
  <p:notesSz cx="6858000" cy="9144000"/>
  <p:embeddedFontLst>
    <p:embeddedFont>
      <p:font typeface="Gill Sans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wsY1DZ4ul/OMGVRxIgx6iLvgQ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185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6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31" name="Google Shape;31;p1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38" name="Google Shape;38;p19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6" name="Google Shape;46;p2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56" name="Google Shape;56;p2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62" name="Google Shape;62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70" name="Google Shape;70;p23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4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24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294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4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81" name="Google Shape;81;p24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88" name="Google Shape;88;p2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7F4"/>
            </a:gs>
            <a:gs pos="100000">
              <a:srgbClr val="D7D5C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EEECE1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5"/>
          <p:cNvPicPr preferRelativeResize="0"/>
          <p:nvPr/>
        </p:nvPicPr>
        <p:blipFill rotWithShape="1">
          <a:blip r:embed="rId12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15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/>
        </p:nvSpPr>
        <p:spPr>
          <a:xfrm>
            <a:off x="3358540" y="228535"/>
            <a:ext cx="5474919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NO ASIGNADOS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948682" y="2955212"/>
            <a:ext cx="8068505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	Estructura patrimonial de SIPRECO al 31 12 2021.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	Cuentas de capitalización.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	Destino de los resultados generados.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	Tratamiento a asignación de resultados en Ley 3974/94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5)	Análisis de antecedentes resultados generados desde ejercicio 2013 al 2021.</a:t>
            </a:r>
          </a:p>
        </p:txBody>
      </p:sp>
      <p:pic>
        <p:nvPicPr>
          <p:cNvPr id="102" name="Google Shape;102;p1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71452" y="921160"/>
            <a:ext cx="1491751" cy="1491751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1960"/>
              </a:srgbClr>
            </a:outerShdw>
          </a:effectLst>
        </p:spPr>
      </p:pic>
      <p:pic>
        <p:nvPicPr>
          <p:cNvPr id="103" name="Google Shape;103;p1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56592" y="871306"/>
            <a:ext cx="1420406" cy="1491751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196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92865" y="174317"/>
            <a:ext cx="940566" cy="94056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2994362" y="228535"/>
            <a:ext cx="658464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Estructura patrimonial de </a:t>
            </a:r>
            <a:r>
              <a:rPr lang="es-MX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Sipreco</a:t>
            </a: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31 12 2021.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5" name="Google Shape;125;p2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8569" y="180126"/>
            <a:ext cx="895582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B42DC4A-2648-4CC2-9887-6AFF9C3B237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7"/>
          <a:stretch/>
        </p:blipFill>
        <p:spPr>
          <a:xfrm>
            <a:off x="3259686" y="1233996"/>
            <a:ext cx="5767787" cy="39519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 txBox="1"/>
          <p:nvPr/>
        </p:nvSpPr>
        <p:spPr>
          <a:xfrm>
            <a:off x="3358540" y="228535"/>
            <a:ext cx="547491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	Cuentas de capitalización</a:t>
            </a: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1313188" y="920093"/>
            <a:ext cx="9637200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s-MX" sz="1800" dirty="0"/>
              <a:t>C</a:t>
            </a:r>
            <a:r>
              <a:rPr lang="es-MX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uentas de capitalización que integran el pasivo de SIPRECO: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endParaRPr lang="es-MX" sz="18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endParaRPr lang="es-MX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buClr>
                <a:schemeClr val="dk1"/>
              </a:buClr>
              <a:buSzPts val="1600"/>
              <a:buFont typeface="Arial"/>
              <a:buAutoNum type="arabicParenR"/>
            </a:pPr>
            <a:r>
              <a:rPr lang="es-MX" sz="1800" dirty="0"/>
              <a:t>Obligatorias:  CI 2401  - Cuentas de Capitalización </a:t>
            </a:r>
          </a:p>
          <a:p>
            <a:pPr>
              <a:buClr>
                <a:schemeClr val="dk1"/>
              </a:buClr>
              <a:buSzPts val="1600"/>
            </a:pPr>
            <a:endParaRPr lang="es-MX" sz="1800" dirty="0"/>
          </a:p>
          <a:p>
            <a:pPr marL="342900" indent="-342900">
              <a:buClr>
                <a:schemeClr val="dk1"/>
              </a:buClr>
              <a:buSzPts val="1600"/>
              <a:buFont typeface="Arial"/>
              <a:buAutoNum type="arabicParenR"/>
            </a:pPr>
            <a:r>
              <a:rPr lang="es-MX" sz="1800" dirty="0"/>
              <a:t>Voluntarias :  CI 2406  - Capitalización Optativo-Voluntario</a:t>
            </a:r>
            <a:endParaRPr lang="es-MX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endParaRPr lang="es-MX" sz="18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endParaRPr lang="es-MX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s-MX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cuentas de capitalización se incrementan por dos orígenes: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s-MX" sz="1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s-MX" sz="18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s-MX" sz="1800" dirty="0"/>
              <a:t>Por cobro de aporte obligatorio.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s-MX" sz="1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s-MX" sz="1800" dirty="0"/>
              <a:t>2) Por acreditación de rendimiento anual.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s-MX" dirty="0"/>
          </a:p>
        </p:txBody>
      </p:sp>
      <p:pic>
        <p:nvPicPr>
          <p:cNvPr id="132" name="Google Shape;132;p3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7249" y="102399"/>
            <a:ext cx="940566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86" y="84756"/>
            <a:ext cx="895582" cy="940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/>
          <p:nvPr/>
        </p:nvSpPr>
        <p:spPr>
          <a:xfrm>
            <a:off x="3358540" y="228535"/>
            <a:ext cx="547491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MX" sz="2000" b="1" dirty="0">
                <a:solidFill>
                  <a:schemeClr val="dk1"/>
                </a:solidFill>
              </a:rPr>
              <a:t>3) </a:t>
            </a: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Destino de los resultados generados.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1407525" y="992850"/>
            <a:ext cx="9440400" cy="389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MX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resultados generados en cada ejercicio contable poseen dos destinos: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lang="es-MX" sz="19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lphaLcParenR"/>
            </a:pPr>
            <a:r>
              <a:rPr lang="es-MX" sz="19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capitalización y afectación a fondos: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es-MX" sz="19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arenR"/>
            </a:pPr>
            <a:r>
              <a:rPr lang="es-MX" sz="1900" dirty="0">
                <a:solidFill>
                  <a:schemeClr val="dk1"/>
                </a:solidFill>
              </a:rPr>
              <a:t>Cuentas de capitalización ( Pasivo) individuales de matriculados ( Voluntarias y optativas).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es-MX" sz="19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r>
              <a:rPr lang="es-MX" sz="1900" dirty="0">
                <a:solidFill>
                  <a:schemeClr val="dk1"/>
                </a:solidFill>
              </a:rPr>
              <a:t>2)    Fondo compensador ( Pasivo).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es-MX" sz="19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r>
              <a:rPr lang="es-MX" sz="1900" dirty="0">
                <a:solidFill>
                  <a:schemeClr val="dk1"/>
                </a:solidFill>
              </a:rPr>
              <a:t>3)    F</a:t>
            </a:r>
            <a:r>
              <a:rPr lang="es-MX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ondo administrador ( Patrimonio neto).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es-MX" sz="19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r>
              <a:rPr lang="es-MX" sz="1900" dirty="0">
                <a:solidFill>
                  <a:schemeClr val="dk1"/>
                </a:solidFill>
              </a:rPr>
              <a:t>b)    </a:t>
            </a:r>
            <a:r>
              <a:rPr lang="es-MX" sz="1900" b="1" u="sng" dirty="0">
                <a:solidFill>
                  <a:schemeClr val="dk1"/>
                </a:solidFill>
              </a:rPr>
              <a:t>La permanencia en Resultados No Asignados ( Patrimonio Neto).</a:t>
            </a:r>
            <a:endParaRPr sz="1900" b="1" u="sng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57" name="Google Shape;157;p13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7249" y="102399"/>
            <a:ext cx="940566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3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86" y="84756"/>
            <a:ext cx="895582" cy="940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/>
          <p:nvPr/>
        </p:nvSpPr>
        <p:spPr>
          <a:xfrm>
            <a:off x="1935332" y="228535"/>
            <a:ext cx="876008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	Tratamiento a asignación de resultados en Ley 3974/94</a:t>
            </a:r>
          </a:p>
        </p:txBody>
      </p:sp>
      <p:sp>
        <p:nvSpPr>
          <p:cNvPr id="164" name="Google Shape;164;p6"/>
          <p:cNvSpPr txBox="1"/>
          <p:nvPr/>
        </p:nvSpPr>
        <p:spPr>
          <a:xfrm>
            <a:off x="1304818" y="963735"/>
            <a:ext cx="9390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6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7249" y="102399"/>
            <a:ext cx="940566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6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86" y="84756"/>
            <a:ext cx="895582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8237B4C-BC3F-461E-A233-B430D5AC9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451" y="1528808"/>
            <a:ext cx="6185518" cy="25135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/>
          <p:nvPr/>
        </p:nvSpPr>
        <p:spPr>
          <a:xfrm>
            <a:off x="1935332" y="228535"/>
            <a:ext cx="876008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5)	Análisis de antecedentes resultados generados desde ejercicio 2013 al 2021.</a:t>
            </a:r>
          </a:p>
        </p:txBody>
      </p:sp>
      <p:sp>
        <p:nvSpPr>
          <p:cNvPr id="164" name="Google Shape;164;p6"/>
          <p:cNvSpPr txBox="1"/>
          <p:nvPr/>
        </p:nvSpPr>
        <p:spPr>
          <a:xfrm>
            <a:off x="1304818" y="963735"/>
            <a:ext cx="93906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6" descr="Sistema Previsional Para Profesionales del Colegio de Odontólogos - Home |  Facebo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7249" y="102399"/>
            <a:ext cx="940566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6" descr="Colegio de Odontólogos Chaco - Home | Faceboo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86" y="84756"/>
            <a:ext cx="895582" cy="940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Imagen 1">
            <a:extLst>
              <a:ext uri="{FF2B5EF4-FFF2-40B4-BE49-F238E27FC236}">
                <a16:creationId xmlns:a16="http://schemas.microsoft.com/office/drawing/2014/main" id="{4436DB4A-6AB9-4570-8A02-7B5B768B9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6"/>
          <a:stretch>
            <a:fillRect/>
          </a:stretch>
        </p:blipFill>
        <p:spPr bwMode="auto">
          <a:xfrm>
            <a:off x="2986087" y="2373759"/>
            <a:ext cx="62198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7D826D9-E196-4642-B30B-FAFAD2515195}"/>
              </a:ext>
            </a:extLst>
          </p:cNvPr>
          <p:cNvSpPr txBox="1"/>
          <p:nvPr/>
        </p:nvSpPr>
        <p:spPr>
          <a:xfrm>
            <a:off x="2030766" y="1483451"/>
            <a:ext cx="8844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MX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expone a continuación la anticuacion de la partida, la cual surge del análisis de los estados contables 2013 a 2021:</a:t>
            </a:r>
            <a:endParaRPr lang="es-MX" sz="1400" dirty="0">
              <a:solidFill>
                <a:schemeClr val="dk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A945C5B-E325-49DA-8169-8FF49D03122E}"/>
              </a:ext>
            </a:extLst>
          </p:cNvPr>
          <p:cNvSpPr txBox="1"/>
          <p:nvPr/>
        </p:nvSpPr>
        <p:spPr>
          <a:xfrm>
            <a:off x="1578005" y="4572000"/>
            <a:ext cx="9117413" cy="1021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Columna RECPAM :  Desde 2018 los estados contables se ajustan por inflación, en 2018 impacto ajuste de ejercicios anteriores, reconocido como ajuste al inicio.  Desde 2018, se genera RECPAM como resultado de </a:t>
            </a:r>
            <a:r>
              <a:rPr lang="es-E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reexpresar</a:t>
            </a: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saldos de ejercicios anteriores.</a:t>
            </a:r>
            <a:endParaRPr lang="es-A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146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279</Words>
  <Application>Microsoft Office PowerPoint</Application>
  <PresentationFormat>Panorámica</PresentationFormat>
  <Paragraphs>38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Noto Sans Symbols</vt:lpstr>
      <vt:lpstr>Arial</vt:lpstr>
      <vt:lpstr>Gill Sans</vt:lpstr>
      <vt:lpstr>Gallery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German Sommer (AC Buenos Aires)</dc:creator>
  <cp:lastModifiedBy>Mariela</cp:lastModifiedBy>
  <cp:revision>30</cp:revision>
  <dcterms:created xsi:type="dcterms:W3CDTF">2022-03-25T22:54:43Z</dcterms:created>
  <dcterms:modified xsi:type="dcterms:W3CDTF">2022-12-19T22:55:48Z</dcterms:modified>
</cp:coreProperties>
</file>